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3399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Style moyen 1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3" d="100"/>
          <a:sy n="93" d="100"/>
        </p:scale>
        <p:origin x="1188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ADD758-DC78-818D-3430-BF1829BD52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C3E14EC-62DC-73B4-3BA1-8ECAEBF872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3AA5F2A-0A5D-6AC1-EA6E-67FA6FACA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7928D-B7A2-4D68-B56D-515F7A8F5793}" type="datetimeFigureOut">
              <a:rPr lang="fr-FR" smtClean="0"/>
              <a:t>25/11/2025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C4788FF-259D-9FBC-0807-C7F572547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E3679E8-6180-B9B8-F392-BBD19E855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EABD8-86D4-47A9-A343-5F5B367F6F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8977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BA5F66-69B2-75EF-D5AA-3F4F94540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5F8A68B-8F19-F9F0-7A1F-2438B990BB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6104FA3-A0C7-91F1-3FD7-E0208FA54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7928D-B7A2-4D68-B56D-515F7A8F5793}" type="datetimeFigureOut">
              <a:rPr lang="fr-FR" smtClean="0"/>
              <a:t>25/11/2025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2431EA3-EB72-B3DE-1C6C-0874ECCA4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5948B6C-8921-078C-1EE7-1CC9593B2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EABD8-86D4-47A9-A343-5F5B367F6F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1596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F2DCE24-D4D6-903E-B3FA-2CCF96EBE0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62DB64A-CC45-AFED-8FD2-968B935F24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161A94E-7EB0-F1E2-A34A-3CC6A7436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7928D-B7A2-4D68-B56D-515F7A8F5793}" type="datetimeFigureOut">
              <a:rPr lang="fr-FR" smtClean="0"/>
              <a:t>25/11/2025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E636FD8-42B5-11CA-4860-C8D79AE60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3A03F06-E27B-73DB-C735-F66EF1802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EABD8-86D4-47A9-A343-5F5B367F6F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3635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D805BA-B5E1-DB5B-479B-2A255875D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B5ABC1-E845-BA5D-327E-C35B4B55A6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FECBC9-513B-1789-9FB8-506B905F7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7928D-B7A2-4D68-B56D-515F7A8F5793}" type="datetimeFigureOut">
              <a:rPr lang="fr-FR" smtClean="0"/>
              <a:t>25/11/2025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F243B61-0DC1-8D50-6D9F-2F5DD7961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A97CEA-6B74-6F17-6E97-E46134F08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EABD8-86D4-47A9-A343-5F5B367F6F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245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19FA6A-ED93-F03A-C69E-8AB35A35F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A4F1CDF-A8C2-673F-4229-93F77A63D9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56BCA57-90DA-C8D9-92F1-C1009E904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7928D-B7A2-4D68-B56D-515F7A8F5793}" type="datetimeFigureOut">
              <a:rPr lang="fr-FR" smtClean="0"/>
              <a:t>25/11/2025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302E9C0-0A77-D57E-65BA-42CD52629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4A3B14A-EE46-9872-1885-24D1A04F5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EABD8-86D4-47A9-A343-5F5B367F6F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3664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676C75-B096-A00C-C840-ECFF737F3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07B4ED5-F545-3612-BDCF-98A2E848DE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37669AC-715D-1752-2DB6-D8F7FE8741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A4B9CF4-78DB-B32F-5889-6264CD1F6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7928D-B7A2-4D68-B56D-515F7A8F5793}" type="datetimeFigureOut">
              <a:rPr lang="fr-FR" smtClean="0"/>
              <a:t>25/11/2025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C981CEE-A802-FB5C-49F6-89080B45A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92A8498-EF3A-C4A6-6857-B152D60E5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EABD8-86D4-47A9-A343-5F5B367F6F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729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E4C297-46C5-4820-B9B5-06B54B3A4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55C1263-B708-16D4-372A-65B13EEFF6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A79F19B-9ED2-37BC-C498-1F3A4433EB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9E84CE4-8EFE-5EF3-122C-F520D741CC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1D1D3171-804B-C068-0310-61A64A95D2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5DEBC7A-83F6-D175-25A0-B3BF288E6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7928D-B7A2-4D68-B56D-515F7A8F5793}" type="datetimeFigureOut">
              <a:rPr lang="fr-FR" smtClean="0"/>
              <a:t>25/11/2025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74ED1B3-4B6A-C921-EC60-74BEB8F7F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B323748-70DD-6D09-8985-7A09B62C7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EABD8-86D4-47A9-A343-5F5B367F6F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3141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9A4CD3-6450-41D2-32D0-842B3AE94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3F8D154-2E16-FD15-3FC8-C52F71622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7928D-B7A2-4D68-B56D-515F7A8F5793}" type="datetimeFigureOut">
              <a:rPr lang="fr-FR" smtClean="0"/>
              <a:t>25/11/2025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C3AF9A1-1D03-282D-A84B-E4750A057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A43ED58-483A-4746-C64A-74DD98A20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EABD8-86D4-47A9-A343-5F5B367F6F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9531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7BDB56C-4D84-2730-DFC1-4B44E903F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7928D-B7A2-4D68-B56D-515F7A8F5793}" type="datetimeFigureOut">
              <a:rPr lang="fr-FR" smtClean="0"/>
              <a:t>25/11/2025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5E250F0-4FD1-DC05-277D-8382C01F5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644D496-FEDD-98FD-B88A-DCA32C62F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EABD8-86D4-47A9-A343-5F5B367F6F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2032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D476DB-A08B-5D6B-28EA-9D603041F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474D7E0-103B-8E36-ADDD-94566FA84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89DA568-341E-CD27-6D7C-5920211D6C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09119D9-62E5-DF09-1558-FF6E22BB8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7928D-B7A2-4D68-B56D-515F7A8F5793}" type="datetimeFigureOut">
              <a:rPr lang="fr-FR" smtClean="0"/>
              <a:t>25/11/2025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B5D9FCD-32BD-AADD-C4AE-CF0695B4E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ABC18AE-D284-A646-C45D-FF02B8B77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EABD8-86D4-47A9-A343-5F5B367F6F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9277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26AAE8-CCC5-05C8-416E-D661D65C5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B254726-F108-B94C-1E3D-4C0A58EC8A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5BE598F-4A53-A1E5-6F44-BA72C9362D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FCD5135-D930-4826-6A54-351AAC56D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7928D-B7A2-4D68-B56D-515F7A8F5793}" type="datetimeFigureOut">
              <a:rPr lang="fr-FR" smtClean="0"/>
              <a:t>25/11/2025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41DE375-FE55-982D-FAF7-9883402E0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B9711ED-22CC-A919-6C14-F2AC6D0F9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EABD8-86D4-47A9-A343-5F5B367F6F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5670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07E2571-8BE6-365D-E66E-21C5E5B4D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752CCC6-C223-F94C-A536-79646A13CE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E3A6A47-F58F-FCB7-53DB-6FA6EAF8E0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17928D-B7A2-4D68-B56D-515F7A8F5793}" type="datetimeFigureOut">
              <a:rPr lang="fr-FR" smtClean="0"/>
              <a:t>25/11/2025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57215FC-1E09-992C-17A8-0656BBA704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13A35F3-8DAA-E20A-0C63-D3FFFB3BA5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8EABD8-86D4-47A9-A343-5F5B367F6F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7376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sv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svg"/><Relationship Id="rId20" Type="http://schemas.openxmlformats.org/officeDocument/2006/relationships/image" Target="../media/image19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sv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10" Type="http://schemas.openxmlformats.org/officeDocument/2006/relationships/image" Target="../media/image9.sv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svg"/><Relationship Id="rId22" Type="http://schemas.openxmlformats.org/officeDocument/2006/relationships/image" Target="../media/image21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1A39D63F-4AD5-FEBA-31D9-DABECA8998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9946695"/>
              </p:ext>
            </p:extLst>
          </p:nvPr>
        </p:nvGraphicFramePr>
        <p:xfrm>
          <a:off x="128403" y="478423"/>
          <a:ext cx="11916112" cy="49016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39065">
                  <a:extLst>
                    <a:ext uri="{9D8B030D-6E8A-4147-A177-3AD203B41FA5}">
                      <a16:colId xmlns:a16="http://schemas.microsoft.com/office/drawing/2014/main" val="683798968"/>
                    </a:ext>
                  </a:extLst>
                </a:gridCol>
                <a:gridCol w="2959016">
                  <a:extLst>
                    <a:ext uri="{9D8B030D-6E8A-4147-A177-3AD203B41FA5}">
                      <a16:colId xmlns:a16="http://schemas.microsoft.com/office/drawing/2014/main" val="3857035356"/>
                    </a:ext>
                  </a:extLst>
                </a:gridCol>
                <a:gridCol w="2946454">
                  <a:extLst>
                    <a:ext uri="{9D8B030D-6E8A-4147-A177-3AD203B41FA5}">
                      <a16:colId xmlns:a16="http://schemas.microsoft.com/office/drawing/2014/main" val="833983028"/>
                    </a:ext>
                  </a:extLst>
                </a:gridCol>
                <a:gridCol w="2971577">
                  <a:extLst>
                    <a:ext uri="{9D8B030D-6E8A-4147-A177-3AD203B41FA5}">
                      <a16:colId xmlns:a16="http://schemas.microsoft.com/office/drawing/2014/main" val="2821198475"/>
                    </a:ext>
                  </a:extLst>
                </a:gridCol>
              </a:tblGrid>
              <a:tr h="357769">
                <a:tc>
                  <a:txBody>
                    <a:bodyPr/>
                    <a:lstStyle/>
                    <a:p>
                      <a:pPr algn="ctr"/>
                      <a:r>
                        <a:rPr lang="fr-FR" u="sng" dirty="0"/>
                        <a:t>Lundi 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u="sng" dirty="0"/>
                        <a:t>Mardi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u="sng" dirty="0"/>
                        <a:t>Jeudi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u="sng" dirty="0"/>
                        <a:t>Vendredi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0197256"/>
                  </a:ext>
                </a:extLst>
              </a:tr>
              <a:tr h="347512">
                <a:tc>
                  <a:txBody>
                    <a:bodyPr/>
                    <a:lstStyle/>
                    <a:p>
                      <a:pPr algn="ctr"/>
                      <a:endParaRPr lang="fr-FR" dirty="0">
                        <a:highlight>
                          <a:srgbClr val="FFFF00"/>
                        </a:highlight>
                      </a:endParaRPr>
                    </a:p>
                  </a:txBody>
                  <a:tcPr>
                    <a:gradFill flip="none" rotWithShape="1">
                      <a:gsLst>
                        <a:gs pos="61800">
                          <a:srgbClr val="D5C8E5"/>
                        </a:gs>
                        <a:gs pos="0">
                          <a:srgbClr val="7030A0">
                            <a:tint val="66000"/>
                            <a:satMod val="160000"/>
                          </a:srgbClr>
                        </a:gs>
                        <a:gs pos="50000">
                          <a:srgbClr val="7030A0">
                            <a:tint val="44500"/>
                            <a:satMod val="160000"/>
                          </a:srgbClr>
                        </a:gs>
                        <a:gs pos="100000">
                          <a:srgbClr val="7030A0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6">
                            <a:tint val="66000"/>
                            <a:satMod val="160000"/>
                          </a:schemeClr>
                        </a:gs>
                        <a:gs pos="50000">
                          <a:schemeClr val="accent6">
                            <a:tint val="44500"/>
                            <a:satMod val="160000"/>
                          </a:schemeClr>
                        </a:gs>
                        <a:gs pos="100000">
                          <a:schemeClr val="accent6"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4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accent4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accent4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356351582"/>
                  </a:ext>
                </a:extLst>
              </a:tr>
              <a:tr h="1129414">
                <a:tc>
                  <a:txBody>
                    <a:bodyPr/>
                    <a:lstStyle/>
                    <a:p>
                      <a:pPr algn="ctr"/>
                      <a:r>
                        <a:rPr lang="fr-FR" u="sng" dirty="0"/>
                        <a:t>Entrée</a:t>
                      </a:r>
                    </a:p>
                    <a:p>
                      <a:pPr algn="ctr"/>
                      <a:r>
                        <a:rPr lang="fr-FR" u="none" dirty="0"/>
                        <a:t>Velouté de légumes (2-4)</a:t>
                      </a:r>
                    </a:p>
                  </a:txBody>
                  <a:tcPr>
                    <a:gradFill flip="none" rotWithShape="1">
                      <a:gsLst>
                        <a:gs pos="61800">
                          <a:srgbClr val="D5C8E5"/>
                        </a:gs>
                        <a:gs pos="0">
                          <a:srgbClr val="7030A0">
                            <a:tint val="66000"/>
                            <a:satMod val="160000"/>
                          </a:srgbClr>
                        </a:gs>
                        <a:gs pos="50000">
                          <a:srgbClr val="7030A0">
                            <a:tint val="44500"/>
                            <a:satMod val="160000"/>
                          </a:srgbClr>
                        </a:gs>
                        <a:gs pos="100000">
                          <a:srgbClr val="7030A0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u="sng" dirty="0"/>
                        <a:t>Entrée</a:t>
                      </a:r>
                    </a:p>
                    <a:p>
                      <a:pPr algn="ctr"/>
                      <a:r>
                        <a:rPr lang="fr-FR" u="none" dirty="0"/>
                        <a:t>Tomates bio</a:t>
                      </a:r>
                    </a:p>
                    <a:p>
                      <a:pPr algn="ctr"/>
                      <a:r>
                        <a:rPr lang="fr-FR" u="none" dirty="0"/>
                        <a:t>(4-8-11)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u="sng" dirty="0"/>
                        <a:t>Entrée</a:t>
                      </a:r>
                    </a:p>
                    <a:p>
                      <a:pPr algn="ctr"/>
                      <a:r>
                        <a:rPr lang="fr-FR" u="none" dirty="0"/>
                        <a:t>Betteraves</a:t>
                      </a:r>
                    </a:p>
                    <a:p>
                      <a:pPr algn="ctr"/>
                      <a:r>
                        <a:rPr lang="fr-FR" u="none" dirty="0"/>
                        <a:t>(4-8-11)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6">
                            <a:tint val="66000"/>
                            <a:satMod val="160000"/>
                          </a:schemeClr>
                        </a:gs>
                        <a:gs pos="50000">
                          <a:schemeClr val="accent6">
                            <a:tint val="44500"/>
                            <a:satMod val="160000"/>
                          </a:schemeClr>
                        </a:gs>
                        <a:gs pos="100000">
                          <a:schemeClr val="accent6"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u="sng" dirty="0"/>
                        <a:t>Entrée</a:t>
                      </a:r>
                    </a:p>
                    <a:p>
                      <a:pPr algn="ctr"/>
                      <a:r>
                        <a:rPr lang="fr-FR" u="none" dirty="0"/>
                        <a:t>Pâté de campagne (4)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4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accent4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accent4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970071552"/>
                  </a:ext>
                </a:extLst>
              </a:tr>
              <a:tr h="191131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u="sng" dirty="0"/>
                        <a:t>Plats/Accompagnements</a:t>
                      </a:r>
                    </a:p>
                    <a:p>
                      <a:pPr algn="ctr"/>
                      <a:r>
                        <a:rPr lang="fr-FR" dirty="0"/>
                        <a:t>Lasagne (4)</a:t>
                      </a:r>
                    </a:p>
                    <a:p>
                      <a:pPr algn="ctr"/>
                      <a:r>
                        <a:rPr lang="fr-FR" dirty="0"/>
                        <a:t>Bolognaise</a:t>
                      </a:r>
                    </a:p>
                  </a:txBody>
                  <a:tcPr>
                    <a:gradFill flip="none" rotWithShape="1">
                      <a:gsLst>
                        <a:gs pos="61800">
                          <a:srgbClr val="D5C8E5"/>
                        </a:gs>
                        <a:gs pos="0">
                          <a:srgbClr val="7030A0">
                            <a:tint val="66000"/>
                            <a:satMod val="160000"/>
                          </a:srgbClr>
                        </a:gs>
                        <a:gs pos="50000">
                          <a:srgbClr val="7030A0">
                            <a:tint val="44500"/>
                            <a:satMod val="160000"/>
                          </a:srgbClr>
                        </a:gs>
                        <a:gs pos="100000">
                          <a:srgbClr val="7030A0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u="sng" dirty="0"/>
                        <a:t>Plats/Accompagnements</a:t>
                      </a:r>
                    </a:p>
                    <a:p>
                      <a:pPr algn="ctr"/>
                      <a:r>
                        <a:rPr lang="fr-FR" dirty="0"/>
                        <a:t>Hachis parmentier</a:t>
                      </a:r>
                    </a:p>
                    <a:p>
                      <a:pPr algn="ctr"/>
                      <a:r>
                        <a:rPr lang="fr-FR" dirty="0"/>
                        <a:t>(4-6)         </a:t>
                      </a:r>
                    </a:p>
                    <a:p>
                      <a:pPr algn="ctr"/>
                      <a:r>
                        <a:rPr lang="fr-FR" dirty="0"/>
                        <a:t>Au lentilles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u="sng" dirty="0"/>
                        <a:t>Plats/Accompagnements</a:t>
                      </a:r>
                    </a:p>
                    <a:p>
                      <a:pPr algn="ctr"/>
                      <a:r>
                        <a:rPr lang="fr-FR" dirty="0"/>
                        <a:t>Jambon blanc</a:t>
                      </a:r>
                    </a:p>
                    <a:p>
                      <a:pPr algn="ctr"/>
                      <a:r>
                        <a:rPr lang="fr-FR" dirty="0"/>
                        <a:t>(4)</a:t>
                      </a:r>
                    </a:p>
                    <a:p>
                      <a:pPr algn="ctr"/>
                      <a:r>
                        <a:rPr lang="fr-FR" dirty="0"/>
                        <a:t>Pâtes bio</a:t>
                      </a:r>
                    </a:p>
                    <a:p>
                      <a:pPr algn="ctr"/>
                      <a:endParaRPr lang="fr-FR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6">
                            <a:tint val="66000"/>
                            <a:satMod val="160000"/>
                          </a:schemeClr>
                        </a:gs>
                        <a:gs pos="50000">
                          <a:schemeClr val="accent6">
                            <a:tint val="44500"/>
                            <a:satMod val="160000"/>
                          </a:schemeClr>
                        </a:gs>
                        <a:gs pos="100000">
                          <a:schemeClr val="accent6"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u="sng" dirty="0"/>
                        <a:t>Plats/Accompagnements</a:t>
                      </a:r>
                    </a:p>
                    <a:p>
                      <a:pPr algn="ctr"/>
                      <a:r>
                        <a:rPr lang="fr-FR" dirty="0"/>
                        <a:t>Gratin de poisson</a:t>
                      </a:r>
                    </a:p>
                    <a:p>
                      <a:pPr algn="ctr"/>
                      <a:r>
                        <a:rPr lang="fr-FR" dirty="0"/>
                        <a:t>(4-6-9)</a:t>
                      </a:r>
                    </a:p>
                    <a:p>
                      <a:pPr algn="ctr"/>
                      <a:r>
                        <a:rPr lang="fr-FR" dirty="0"/>
                        <a:t>Poêlée de légumes</a:t>
                      </a:r>
                    </a:p>
                    <a:p>
                      <a:pPr algn="ctr"/>
                      <a:r>
                        <a:rPr lang="fr-FR" dirty="0"/>
                        <a:t>(4-6)</a:t>
                      </a:r>
                    </a:p>
                    <a:p>
                      <a:pPr algn="ctr"/>
                      <a:endParaRPr lang="fr-FR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4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accent4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accent4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361923927"/>
                  </a:ext>
                </a:extLst>
              </a:tr>
              <a:tr h="1129414">
                <a:tc>
                  <a:txBody>
                    <a:bodyPr/>
                    <a:lstStyle/>
                    <a:p>
                      <a:pPr algn="ctr"/>
                      <a:r>
                        <a:rPr lang="fr-FR" u="sng" dirty="0"/>
                        <a:t>Dessert</a:t>
                      </a:r>
                    </a:p>
                    <a:p>
                      <a:pPr algn="ctr"/>
                      <a:r>
                        <a:rPr lang="fr-FR" u="none" dirty="0"/>
                        <a:t>Flamby</a:t>
                      </a:r>
                    </a:p>
                  </a:txBody>
                  <a:tcPr>
                    <a:gradFill flip="none" rotWithShape="1">
                      <a:gsLst>
                        <a:gs pos="61800">
                          <a:srgbClr val="D5C8E5"/>
                        </a:gs>
                        <a:gs pos="0">
                          <a:srgbClr val="7030A0">
                            <a:tint val="66000"/>
                            <a:satMod val="160000"/>
                          </a:srgbClr>
                        </a:gs>
                        <a:gs pos="50000">
                          <a:srgbClr val="7030A0">
                            <a:tint val="44500"/>
                            <a:satMod val="160000"/>
                          </a:srgbClr>
                        </a:gs>
                        <a:gs pos="100000">
                          <a:srgbClr val="7030A0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u="sng" dirty="0"/>
                        <a:t>Dessert</a:t>
                      </a:r>
                    </a:p>
                    <a:p>
                      <a:pPr algn="ctr"/>
                      <a:r>
                        <a:rPr lang="fr-FR" u="none" dirty="0"/>
                        <a:t>Fromage locale</a:t>
                      </a:r>
                    </a:p>
                    <a:p>
                      <a:pPr algn="ctr"/>
                      <a:r>
                        <a:rPr lang="fr-FR" u="none" dirty="0"/>
                        <a:t>Fruit bio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u="sng" dirty="0"/>
                        <a:t>Dessert</a:t>
                      </a:r>
                    </a:p>
                    <a:p>
                      <a:pPr algn="ctr"/>
                      <a:r>
                        <a:rPr lang="fr-FR" u="none" dirty="0"/>
                        <a:t>Cake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6">
                            <a:tint val="66000"/>
                            <a:satMod val="160000"/>
                          </a:schemeClr>
                        </a:gs>
                        <a:gs pos="50000">
                          <a:schemeClr val="accent6">
                            <a:tint val="44500"/>
                            <a:satMod val="160000"/>
                          </a:schemeClr>
                        </a:gs>
                        <a:gs pos="100000">
                          <a:schemeClr val="accent6"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u="sng" dirty="0"/>
                        <a:t>Dessert</a:t>
                      </a:r>
                    </a:p>
                    <a:p>
                      <a:pPr algn="ctr"/>
                      <a:r>
                        <a:rPr lang="fr-FR" u="none" dirty="0"/>
                        <a:t>Compote pomme bio(6)</a:t>
                      </a:r>
                      <a:endParaRPr lang="fr-FR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4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accent4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accent4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53356516"/>
                  </a:ext>
                </a:extLst>
              </a:tr>
            </a:tbl>
          </a:graphicData>
        </a:graphic>
      </p:graphicFrame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DD82C421-6FB9-87DA-49A7-38655A5FE289}"/>
              </a:ext>
            </a:extLst>
          </p:cNvPr>
          <p:cNvSpPr/>
          <p:nvPr/>
        </p:nvSpPr>
        <p:spPr>
          <a:xfrm>
            <a:off x="0" y="5269216"/>
            <a:ext cx="7861955" cy="164497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i="1" u="sng" dirty="0"/>
              <a:t>Légende</a:t>
            </a:r>
          </a:p>
          <a:p>
            <a:r>
              <a:rPr lang="fr-FR" dirty="0"/>
              <a:t>        Viande locale                           Pêche durable             Contient des ingrédients </a:t>
            </a:r>
          </a:p>
          <a:p>
            <a:pPr algn="ctr"/>
            <a:r>
              <a:rPr lang="fr-FR" dirty="0"/>
              <a:t>                                                             bio</a:t>
            </a:r>
          </a:p>
          <a:p>
            <a:pPr algn="ctr"/>
            <a:endParaRPr lang="fr-FR" b="1" i="1" u="sng" dirty="0"/>
          </a:p>
          <a:p>
            <a:r>
              <a:rPr lang="fr-FR" dirty="0"/>
              <a:t>        Agriculture biologique                Loi </a:t>
            </a:r>
            <a:r>
              <a:rPr lang="fr-FR" dirty="0" err="1"/>
              <a:t>Egalim</a:t>
            </a:r>
            <a:r>
              <a:rPr lang="fr-FR" dirty="0"/>
              <a:t>               Fruits et légumes locaux</a:t>
            </a:r>
          </a:p>
          <a:p>
            <a:pPr algn="ctr"/>
            <a:endParaRPr lang="fr-FR" b="1" i="1" u="sng" dirty="0"/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7BD072FE-6AD6-DA12-8F66-3FABB1E4668B}"/>
              </a:ext>
            </a:extLst>
          </p:cNvPr>
          <p:cNvSpPr/>
          <p:nvPr/>
        </p:nvSpPr>
        <p:spPr>
          <a:xfrm>
            <a:off x="7860536" y="5262507"/>
            <a:ext cx="4330045" cy="1644978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i="1" u="sng" dirty="0">
              <a:solidFill>
                <a:schemeClr val="tx1"/>
              </a:solidFill>
            </a:endParaRPr>
          </a:p>
          <a:p>
            <a:pPr algn="ctr"/>
            <a:r>
              <a:rPr lang="fr-FR" i="1" u="sng" dirty="0">
                <a:solidFill>
                  <a:schemeClr val="tx1"/>
                </a:solidFill>
              </a:rPr>
              <a:t>Allergènes: </a:t>
            </a:r>
          </a:p>
          <a:p>
            <a:r>
              <a:rPr lang="fr-FR" sz="1600" dirty="0">
                <a:solidFill>
                  <a:schemeClr val="tx1"/>
                </a:solidFill>
              </a:rPr>
              <a:t>1: Arachide           6: Lait                   11: Moutarde</a:t>
            </a:r>
          </a:p>
          <a:p>
            <a:r>
              <a:rPr lang="fr-FR" sz="1600" dirty="0">
                <a:solidFill>
                  <a:schemeClr val="tx1"/>
                </a:solidFill>
              </a:rPr>
              <a:t>2: Céleri                7: Lupin                12: Sésame</a:t>
            </a:r>
          </a:p>
          <a:p>
            <a:r>
              <a:rPr lang="fr-FR" sz="1600" dirty="0">
                <a:solidFill>
                  <a:schemeClr val="tx1"/>
                </a:solidFill>
              </a:rPr>
              <a:t>3: Crustacé           8: Œuf                  13: Soia</a:t>
            </a:r>
          </a:p>
          <a:p>
            <a:r>
              <a:rPr lang="fr-FR" sz="1600" dirty="0">
                <a:solidFill>
                  <a:schemeClr val="tx1"/>
                </a:solidFill>
              </a:rPr>
              <a:t>4: Gluten               9: Poisson            14: Sulfites</a:t>
            </a:r>
          </a:p>
          <a:p>
            <a:r>
              <a:rPr lang="fr-FR" sz="1600" dirty="0">
                <a:solidFill>
                  <a:schemeClr val="tx1"/>
                </a:solidFill>
              </a:rPr>
              <a:t>5: Fruit à coque   10: Mollusques</a:t>
            </a:r>
          </a:p>
          <a:p>
            <a:pPr algn="ctr"/>
            <a:endParaRPr lang="fr-FR" i="1" u="sng" dirty="0">
              <a:solidFill>
                <a:schemeClr val="tx1"/>
              </a:solidFill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BF69B640-A197-8349-88EC-2C7F7ED25F23}"/>
              </a:ext>
            </a:extLst>
          </p:cNvPr>
          <p:cNvSpPr txBox="1"/>
          <p:nvPr/>
        </p:nvSpPr>
        <p:spPr>
          <a:xfrm>
            <a:off x="2025028" y="30496"/>
            <a:ext cx="78093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MENU DE LA SEMAINE </a:t>
            </a:r>
            <a:r>
              <a:rPr lang="fr-FR" sz="2800" b="1" i="1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 08/12/25 au 12/12/25</a:t>
            </a:r>
            <a:endParaRPr lang="fr-FR" sz="28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192FEE06-1F56-C514-C962-5DFE0CD225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0561" y="791945"/>
            <a:ext cx="985150" cy="516884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5F82ED20-07BF-697E-5A1D-26B3D2BB5D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406" y="5502920"/>
            <a:ext cx="462777" cy="453447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B933F838-77DD-4AFA-FF9C-916288F3294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403" y="6207947"/>
            <a:ext cx="453780" cy="541046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72A34B63-BA09-8060-8929-4AFD47410BA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02604" y="6292327"/>
            <a:ext cx="794740" cy="372287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CA8C8E83-80FE-78C5-478F-CB50D670EDF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4337" y="38081"/>
            <a:ext cx="656674" cy="447794"/>
          </a:xfrm>
          <a:prstGeom prst="rect">
            <a:avLst/>
          </a:prstGeom>
        </p:spPr>
      </p:pic>
      <p:pic>
        <p:nvPicPr>
          <p:cNvPr id="21" name="Image 20">
            <a:extLst>
              <a:ext uri="{FF2B5EF4-FFF2-40B4-BE49-F238E27FC236}">
                <a16:creationId xmlns:a16="http://schemas.microsoft.com/office/drawing/2014/main" id="{4F147C76-27EC-F47D-80D6-3718EAD45D1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09332" y="5464484"/>
            <a:ext cx="940064" cy="385327"/>
          </a:xfrm>
          <a:prstGeom prst="rect">
            <a:avLst/>
          </a:prstGeom>
        </p:spPr>
      </p:pic>
      <p:pic>
        <p:nvPicPr>
          <p:cNvPr id="25" name="Image 24">
            <a:extLst>
              <a:ext uri="{FF2B5EF4-FFF2-40B4-BE49-F238E27FC236}">
                <a16:creationId xmlns:a16="http://schemas.microsoft.com/office/drawing/2014/main" id="{43B40A5B-0E4B-558F-85A1-230DA2197AB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-40411"/>
            <a:ext cx="640326" cy="606084"/>
          </a:xfrm>
          <a:prstGeom prst="rect">
            <a:avLst/>
          </a:prstGeom>
        </p:spPr>
      </p:pic>
      <p:pic>
        <p:nvPicPr>
          <p:cNvPr id="43" name="Graphique 42" descr="Cerises">
            <a:extLst>
              <a:ext uri="{FF2B5EF4-FFF2-40B4-BE49-F238E27FC236}">
                <a16:creationId xmlns:a16="http://schemas.microsoft.com/office/drawing/2014/main" id="{A7D84A0C-7808-03E8-5798-3F105365F2A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1718081" y="1092001"/>
            <a:ext cx="636601" cy="636601"/>
          </a:xfrm>
          <a:prstGeom prst="rect">
            <a:avLst/>
          </a:prstGeom>
        </p:spPr>
      </p:pic>
      <p:pic>
        <p:nvPicPr>
          <p:cNvPr id="45" name="Graphique 44" descr="Raisins">
            <a:extLst>
              <a:ext uri="{FF2B5EF4-FFF2-40B4-BE49-F238E27FC236}">
                <a16:creationId xmlns:a16="http://schemas.microsoft.com/office/drawing/2014/main" id="{C5AF9514-1593-81CE-454C-A4B0FCF96137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1718081" y="647021"/>
            <a:ext cx="546488" cy="546488"/>
          </a:xfrm>
          <a:prstGeom prst="rect">
            <a:avLst/>
          </a:prstGeom>
        </p:spPr>
      </p:pic>
      <p:pic>
        <p:nvPicPr>
          <p:cNvPr id="47" name="Graphique 46" descr="Avocat">
            <a:extLst>
              <a:ext uri="{FF2B5EF4-FFF2-40B4-BE49-F238E27FC236}">
                <a16:creationId xmlns:a16="http://schemas.microsoft.com/office/drawing/2014/main" id="{8E598406-8EC7-E1EF-BDD9-6B44F5F3B0DB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1651054" y="-32392"/>
            <a:ext cx="669829" cy="669829"/>
          </a:xfrm>
          <a:prstGeom prst="rect">
            <a:avLst/>
          </a:prstGeom>
        </p:spPr>
      </p:pic>
      <p:pic>
        <p:nvPicPr>
          <p:cNvPr id="49" name="Graphique 48" descr="Pomme">
            <a:extLst>
              <a:ext uri="{FF2B5EF4-FFF2-40B4-BE49-F238E27FC236}">
                <a16:creationId xmlns:a16="http://schemas.microsoft.com/office/drawing/2014/main" id="{A4E45D40-E508-0551-7CD5-56052D3F3C04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10881885" y="38081"/>
            <a:ext cx="540628" cy="540628"/>
          </a:xfrm>
          <a:prstGeom prst="rect">
            <a:avLst/>
          </a:prstGeom>
        </p:spPr>
      </p:pic>
      <p:pic>
        <p:nvPicPr>
          <p:cNvPr id="51" name="Graphique 50" descr="Orange">
            <a:extLst>
              <a:ext uri="{FF2B5EF4-FFF2-40B4-BE49-F238E27FC236}">
                <a16:creationId xmlns:a16="http://schemas.microsoft.com/office/drawing/2014/main" id="{05588873-B125-EFC2-E428-140EA0C9A7DB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11263982" y="-3759"/>
            <a:ext cx="569432" cy="569432"/>
          </a:xfrm>
          <a:prstGeom prst="rect">
            <a:avLst/>
          </a:prstGeom>
        </p:spPr>
      </p:pic>
      <p:pic>
        <p:nvPicPr>
          <p:cNvPr id="53" name="Graphique 52" descr="Cupcake">
            <a:extLst>
              <a:ext uri="{FF2B5EF4-FFF2-40B4-BE49-F238E27FC236}">
                <a16:creationId xmlns:a16="http://schemas.microsoft.com/office/drawing/2014/main" id="{446AA030-DB62-E45B-CE79-5C1D664AF90D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10428925" y="19051"/>
            <a:ext cx="585757" cy="585757"/>
          </a:xfrm>
          <a:prstGeom prst="rect">
            <a:avLst/>
          </a:prstGeom>
        </p:spPr>
      </p:pic>
      <p:pic>
        <p:nvPicPr>
          <p:cNvPr id="57" name="Graphique 56" descr="Pastèque">
            <a:extLst>
              <a:ext uri="{FF2B5EF4-FFF2-40B4-BE49-F238E27FC236}">
                <a16:creationId xmlns:a16="http://schemas.microsoft.com/office/drawing/2014/main" id="{E7AD02D0-A81C-0A53-7433-D287542E3C0C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10060901" y="100532"/>
            <a:ext cx="546489" cy="546489"/>
          </a:xfrm>
          <a:prstGeom prst="rect">
            <a:avLst/>
          </a:prstGeom>
        </p:spPr>
      </p:pic>
      <p:pic>
        <p:nvPicPr>
          <p:cNvPr id="59" name="Graphique 58" descr="Coupe à fruits">
            <a:extLst>
              <a:ext uri="{FF2B5EF4-FFF2-40B4-BE49-F238E27FC236}">
                <a16:creationId xmlns:a16="http://schemas.microsoft.com/office/drawing/2014/main" id="{E2C3E599-7E87-B141-CB23-66556E3F8DE8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9584180" y="-10663"/>
            <a:ext cx="585757" cy="585757"/>
          </a:xfrm>
          <a:prstGeom prst="rect">
            <a:avLst/>
          </a:prstGeom>
        </p:spPr>
      </p:pic>
      <p:pic>
        <p:nvPicPr>
          <p:cNvPr id="2" name="Image 1">
            <a:extLst>
              <a:ext uri="{FF2B5EF4-FFF2-40B4-BE49-F238E27FC236}">
                <a16:creationId xmlns:a16="http://schemas.microsoft.com/office/drawing/2014/main" id="{0496601A-EC33-6EB9-836E-A56F3FCB1686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4615735" y="5336593"/>
            <a:ext cx="626627" cy="620900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54F0763D-AE55-F5D5-11FA-A18EF46361A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8625" y="4553880"/>
            <a:ext cx="213979" cy="255128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8F872090-8243-0A0F-F59B-BCB451002314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4699882" y="6143167"/>
            <a:ext cx="475829" cy="590776"/>
          </a:xfrm>
          <a:prstGeom prst="rect">
            <a:avLst/>
          </a:prstGeom>
        </p:spPr>
      </p:pic>
      <p:pic>
        <p:nvPicPr>
          <p:cNvPr id="28" name="Image 27">
            <a:extLst>
              <a:ext uri="{FF2B5EF4-FFF2-40B4-BE49-F238E27FC236}">
                <a16:creationId xmlns:a16="http://schemas.microsoft.com/office/drawing/2014/main" id="{7FC12CA1-395C-0CF9-CEFA-F150F2046BCF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6385808" y="1781739"/>
            <a:ext cx="348496" cy="432683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4FAB9197-E09E-8525-5A18-C3428F19C541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3471477" y="4545243"/>
            <a:ext cx="413666" cy="513597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1C739568-AEC4-9D32-034C-0FDE1D5BD4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8310" y="3494576"/>
            <a:ext cx="686620" cy="672776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7FAD9276-9553-73ED-75CA-EB9F54F5AF0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074618" y="3858989"/>
            <a:ext cx="940064" cy="385327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694EAD77-7308-467D-A7CC-50000C7AB01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49125" y="3512228"/>
            <a:ext cx="290833" cy="346761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97C7161E-91FE-54A6-1A6E-142342B2DE1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28067" y="3858989"/>
            <a:ext cx="441262" cy="526118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AF97351D-092B-1C2B-96A3-698E202826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5242" y="3312653"/>
            <a:ext cx="706469" cy="692225"/>
          </a:xfrm>
          <a:prstGeom prst="rect">
            <a:avLst/>
          </a:prstGeom>
        </p:spPr>
      </p:pic>
      <p:pic>
        <p:nvPicPr>
          <p:cNvPr id="24" name="Image 23">
            <a:extLst>
              <a:ext uri="{FF2B5EF4-FFF2-40B4-BE49-F238E27FC236}">
                <a16:creationId xmlns:a16="http://schemas.microsoft.com/office/drawing/2014/main" id="{EC377396-B0F2-9026-59E5-DD926DB497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30072" y="4392913"/>
            <a:ext cx="441262" cy="526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960568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470</TotalTime>
  <Words>162</Words>
  <Application>Microsoft Office PowerPoint</Application>
  <PresentationFormat>Grand écran</PresentationFormat>
  <Paragraphs>52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Mairie ANGAIS</cp:lastModifiedBy>
  <cp:revision>32</cp:revision>
  <cp:lastPrinted>2025-11-25T08:50:22Z</cp:lastPrinted>
  <dcterms:created xsi:type="dcterms:W3CDTF">2025-05-27T15:45:23Z</dcterms:created>
  <dcterms:modified xsi:type="dcterms:W3CDTF">2025-11-25T08:51:08Z</dcterms:modified>
</cp:coreProperties>
</file>